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Лекция 2. История организационной психологии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4090"/>
            <a:ext cx="10515600" cy="6238755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Например, когда яркий свет в рабочем помещении сменился тусклым освещением, никакого снижения производительности труда не произошло: благодаря влиянию более тонких по своей природе психологических факторов производительность труда сохранилась на прежнем уровне.</a:t>
            </a:r>
          </a:p>
          <a:p>
            <a:r>
              <a:rPr lang="ru-RU" b="1" dirty="0" smtClean="0"/>
              <a:t>Производительность </a:t>
            </a:r>
            <a:r>
              <a:rPr lang="ru-RU" b="1" dirty="0"/>
              <a:t>труда другой группы</a:t>
            </a:r>
          </a:p>
          <a:p>
            <a:r>
              <a:rPr lang="ru-RU" b="1" dirty="0"/>
              <a:t>рабочих при увеличении освещенности возросла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Тогда исследователи </a:t>
            </a:r>
            <a:r>
              <a:rPr lang="ru-RU" b="1" dirty="0"/>
              <a:t>ввели другие новшества — перерывы, </a:t>
            </a:r>
            <a:r>
              <a:rPr lang="ru-RU" b="1" dirty="0" smtClean="0"/>
              <a:t>бесплатные </a:t>
            </a:r>
            <a:r>
              <a:rPr lang="ru-RU" b="1" dirty="0"/>
              <a:t>ланчи, укороченный рабочий день, и введение</a:t>
            </a:r>
          </a:p>
          <a:p>
            <a:r>
              <a:rPr lang="ru-RU" b="1" dirty="0"/>
              <a:t>каждого из них сопровождалось ростом </a:t>
            </a:r>
            <a:r>
              <a:rPr lang="ru-RU" b="1" dirty="0" smtClean="0"/>
              <a:t>производительности </a:t>
            </a:r>
            <a:r>
              <a:rPr lang="ru-RU" b="1" dirty="0"/>
              <a:t>труда. </a:t>
            </a:r>
            <a:endParaRPr lang="ru-RU" b="1" dirty="0" smtClean="0"/>
          </a:p>
          <a:p>
            <a:r>
              <a:rPr lang="ru-RU" b="1" dirty="0" smtClean="0"/>
              <a:t>Однако </a:t>
            </a:r>
            <a:r>
              <a:rPr lang="ru-RU" b="1" dirty="0"/>
              <a:t>она продолжала расти и тогда, </a:t>
            </a:r>
            <a:r>
              <a:rPr lang="ru-RU" b="1" dirty="0" smtClean="0"/>
              <a:t>когда запас </a:t>
            </a:r>
            <a:r>
              <a:rPr lang="ru-RU" b="1" dirty="0"/>
              <a:t>новшеств иссяк. </a:t>
            </a:r>
            <a:endParaRPr lang="ru-RU" b="1" dirty="0" smtClean="0"/>
          </a:p>
          <a:p>
            <a:r>
              <a:rPr lang="ru-RU" b="1" dirty="0" smtClean="0"/>
              <a:t>Исследователи </a:t>
            </a:r>
            <a:r>
              <a:rPr lang="ru-RU" b="1" dirty="0"/>
              <a:t>пришли к </a:t>
            </a:r>
            <a:r>
              <a:rPr lang="ru-RU" b="1" dirty="0" smtClean="0"/>
              <a:t>выводу, что </a:t>
            </a:r>
            <a:r>
              <a:rPr lang="ru-RU" b="1" dirty="0"/>
              <a:t>физическая обстановка вовсе не так важна для </a:t>
            </a:r>
            <a:r>
              <a:rPr lang="ru-RU" b="1" dirty="0" smtClean="0"/>
              <a:t>персонала</a:t>
            </a:r>
            <a:r>
              <a:rPr lang="ru-RU" b="1" dirty="0"/>
              <a:t>, как полагали менеджеры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17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1. История возникновения и </a:t>
            </a:r>
            <a:r>
              <a:rPr lang="ru-RU" b="1" dirty="0"/>
              <a:t>развития организационной </a:t>
            </a:r>
            <a:r>
              <a:rPr lang="ru-RU" b="1" dirty="0" smtClean="0"/>
              <a:t>психологии.</a:t>
            </a:r>
          </a:p>
          <a:p>
            <a:r>
              <a:rPr lang="ru-RU" b="1" dirty="0" smtClean="0"/>
              <a:t>2. Три </a:t>
            </a:r>
            <a:r>
              <a:rPr lang="ru-RU" b="1" dirty="0"/>
              <a:t>основных концептуальных подхода в зару­бежной организационной </a:t>
            </a:r>
            <a:r>
              <a:rPr lang="ru-RU" b="1" dirty="0" smtClean="0"/>
              <a:t>психологии.</a:t>
            </a:r>
          </a:p>
          <a:p>
            <a:r>
              <a:rPr lang="ru-RU" b="1" dirty="0" smtClean="0"/>
              <a:t>3</a:t>
            </a:r>
            <a:r>
              <a:rPr lang="ru-RU" b="1"/>
              <a:t>. </a:t>
            </a:r>
            <a:r>
              <a:rPr lang="ru-RU" b="1" smtClean="0"/>
              <a:t>Американская </a:t>
            </a:r>
            <a:r>
              <a:rPr lang="ru-RU" b="1" dirty="0"/>
              <a:t>классическая школа.</a:t>
            </a:r>
          </a:p>
          <a:p>
            <a:r>
              <a:rPr lang="ru-RU" b="1" dirty="0"/>
              <a:t>4.</a:t>
            </a:r>
            <a:r>
              <a:rPr lang="ru-RU" b="1" u="sng" dirty="0"/>
              <a:t> </a:t>
            </a:r>
            <a:r>
              <a:rPr lang="ru-RU" b="1" dirty="0"/>
              <a:t>Идея «патернализма» в организационной психологии.</a:t>
            </a:r>
          </a:p>
          <a:p>
            <a:r>
              <a:rPr lang="ru-RU" b="1" dirty="0"/>
              <a:t>5. Японская школа.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53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46" y="0"/>
            <a:ext cx="11794602" cy="6858000"/>
          </a:xfrm>
        </p:spPr>
        <p:txBody>
          <a:bodyPr>
            <a:noAutofit/>
          </a:bodyPr>
          <a:lstStyle/>
          <a:p>
            <a:r>
              <a:rPr lang="ru-RU" sz="2400" b="1" dirty="0"/>
              <a:t>Формально возникновение </a:t>
            </a:r>
            <a:r>
              <a:rPr lang="ru-RU" sz="2400" b="1" dirty="0" smtClean="0"/>
              <a:t>организационной </a:t>
            </a:r>
            <a:r>
              <a:rPr lang="ru-RU" sz="2400" b="1" dirty="0"/>
              <a:t>психологии относят к началу ХХ в., </a:t>
            </a:r>
            <a:r>
              <a:rPr lang="ru-RU" sz="2400" b="1" dirty="0" smtClean="0"/>
              <a:t>а ее основоположником считают футболиста– Скотта, имеющего  теологическое образование. </a:t>
            </a:r>
          </a:p>
          <a:p>
            <a:r>
              <a:rPr lang="ru-RU" sz="2400" b="1" dirty="0" smtClean="0"/>
              <a:t>Однако вместо того, чтобы стать миссионером в Китае, Скотт</a:t>
            </a:r>
          </a:p>
          <a:p>
            <a:r>
              <a:rPr lang="ru-RU" sz="2400" b="1" dirty="0" smtClean="0"/>
              <a:t>стал психологом. </a:t>
            </a:r>
          </a:p>
          <a:p>
            <a:r>
              <a:rPr lang="ru-RU" sz="2400" b="1" dirty="0" smtClean="0"/>
              <a:t>Он  </a:t>
            </a:r>
            <a:r>
              <a:rPr lang="ru-RU" sz="2400" b="1" dirty="0"/>
              <a:t>был первым, кто использовал </a:t>
            </a:r>
            <a:r>
              <a:rPr lang="ru-RU" sz="2400" b="1" dirty="0" smtClean="0"/>
              <a:t>психологию для </a:t>
            </a:r>
            <a:r>
              <a:rPr lang="ru-RU" sz="2400" b="1" dirty="0"/>
              <a:t>нужд рекламы, отбора персонала и менеджмента.</a:t>
            </a:r>
          </a:p>
          <a:p>
            <a:r>
              <a:rPr lang="ru-RU" sz="2400" b="1" dirty="0"/>
              <a:t>На рубеже XIX и ХХ вв. он говорил о потенциальных возможностях психологии в рекламном бизнесе. </a:t>
            </a:r>
            <a:endParaRPr lang="ru-RU" sz="2400" b="1" dirty="0" smtClean="0"/>
          </a:p>
          <a:p>
            <a:r>
              <a:rPr lang="ru-RU" sz="2400" b="1" dirty="0" smtClean="0"/>
              <a:t>Он </a:t>
            </a:r>
            <a:r>
              <a:rPr lang="ru-RU" sz="2400" b="1" dirty="0"/>
              <a:t>написал несколько статей и опубликовал </a:t>
            </a:r>
            <a:r>
              <a:rPr lang="ru-RU" sz="2400" b="1" dirty="0" smtClean="0"/>
              <a:t>монографию </a:t>
            </a:r>
            <a:r>
              <a:rPr lang="ru-RU" sz="2400" b="1" dirty="0"/>
              <a:t>≪Теория и практика рекламы≫ (1903), которая </a:t>
            </a:r>
            <a:r>
              <a:rPr lang="ru-RU" sz="2400" b="1" dirty="0" smtClean="0"/>
              <a:t>считается </a:t>
            </a:r>
            <a:r>
              <a:rPr lang="ru-RU" sz="2400" b="1" dirty="0"/>
              <a:t>первой книгой, посвященной использованию </a:t>
            </a:r>
            <a:r>
              <a:rPr lang="ru-RU" sz="2400" b="1" dirty="0" smtClean="0"/>
              <a:t>психологии </a:t>
            </a:r>
            <a:r>
              <a:rPr lang="ru-RU" sz="2400" b="1" dirty="0"/>
              <a:t>для решения проблем, возникающих в мире бизнеса.</a:t>
            </a:r>
          </a:p>
          <a:p>
            <a:r>
              <a:rPr lang="ru-RU" sz="2400" b="1" dirty="0"/>
              <a:t>В 1919 г. Скотт создал первую в истории </a:t>
            </a:r>
            <a:r>
              <a:rPr lang="ru-RU" sz="2400" b="1" dirty="0" smtClean="0"/>
              <a:t>организационной психологии </a:t>
            </a:r>
            <a:r>
              <a:rPr lang="ru-RU" sz="2400" b="1" dirty="0"/>
              <a:t>консалтинговую фирму, которая </a:t>
            </a:r>
            <a:r>
              <a:rPr lang="ru-RU" sz="2400" b="1" dirty="0" smtClean="0"/>
              <a:t>сотрудничала более </a:t>
            </a:r>
            <a:r>
              <a:rPr lang="ru-RU" sz="2400" b="1" dirty="0"/>
              <a:t>чем с 40 ведущими корпорациями США, оказывая </a:t>
            </a:r>
            <a:r>
              <a:rPr lang="ru-RU" sz="2400" b="1" dirty="0" smtClean="0"/>
              <a:t>им услуги</a:t>
            </a:r>
            <a:r>
              <a:rPr lang="ru-RU" sz="2400" b="1" dirty="0"/>
              <a:t>, преимущественно связанные с отбором персонала.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5596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2694"/>
            <a:ext cx="10515600" cy="5754269"/>
          </a:xfrm>
        </p:spPr>
        <p:txBody>
          <a:bodyPr>
            <a:normAutofit/>
          </a:bodyPr>
          <a:lstStyle/>
          <a:p>
            <a:r>
              <a:rPr lang="ru-RU" sz="3200" b="1" dirty="0"/>
              <a:t>В 1913 г. Гуго </a:t>
            </a:r>
            <a:r>
              <a:rPr lang="ru-RU" sz="3200" b="1" dirty="0" err="1"/>
              <a:t>Мюнстерберг</a:t>
            </a:r>
            <a:r>
              <a:rPr lang="ru-RU" sz="3200" b="1" dirty="0"/>
              <a:t> (1863–1916), немецкий </a:t>
            </a:r>
            <a:r>
              <a:rPr lang="ru-RU" sz="3200" b="1" dirty="0" smtClean="0"/>
              <a:t>психолог</a:t>
            </a:r>
            <a:r>
              <a:rPr lang="ru-RU" sz="3200" b="1" dirty="0"/>
              <a:t>, преподававший в Гарвардском университете, </a:t>
            </a:r>
            <a:r>
              <a:rPr lang="ru-RU" sz="3200" b="1" dirty="0" smtClean="0"/>
              <a:t>написал </a:t>
            </a:r>
            <a:r>
              <a:rPr lang="ru-RU" sz="3200" b="1" dirty="0"/>
              <a:t>книгу ≪Психология эффективного производства</a:t>
            </a:r>
            <a:r>
              <a:rPr lang="ru-RU" sz="3200" b="1" dirty="0" smtClean="0"/>
              <a:t>≫.</a:t>
            </a:r>
          </a:p>
          <a:p>
            <a:r>
              <a:rPr lang="ru-RU" sz="3200" b="1" dirty="0" smtClean="0"/>
              <a:t> Он </a:t>
            </a:r>
            <a:r>
              <a:rPr lang="ru-RU" sz="3200" b="1" dirty="0"/>
              <a:t>был одним из </a:t>
            </a:r>
            <a:r>
              <a:rPr lang="ru-RU" sz="3200" b="1" dirty="0" smtClean="0"/>
              <a:t>первых психологов</a:t>
            </a:r>
            <a:r>
              <a:rPr lang="ru-RU" sz="3200" b="1" dirty="0"/>
              <a:t>, </a:t>
            </a:r>
            <a:r>
              <a:rPr lang="ru-RU" sz="3200" b="1" dirty="0" smtClean="0"/>
              <a:t>который предлагал использовать тесты в качестве </a:t>
            </a:r>
            <a:r>
              <a:rPr lang="ru-RU" sz="3200" b="1" dirty="0"/>
              <a:t>отборочной процедуры прогностического </a:t>
            </a:r>
            <a:r>
              <a:rPr lang="ru-RU" sz="3200" b="1" dirty="0" smtClean="0"/>
              <a:t>характера, позволяющей </a:t>
            </a:r>
            <a:r>
              <a:rPr lang="ru-RU" sz="3200" b="1" dirty="0"/>
              <a:t>выявить претендента с необходимыми </a:t>
            </a:r>
            <a:r>
              <a:rPr lang="ru-RU" sz="3200" b="1" dirty="0" smtClean="0"/>
              <a:t>навыками</a:t>
            </a:r>
            <a:r>
              <a:rPr lang="ru-RU" sz="3200" b="1" dirty="0"/>
              <a:t>, который наиболее полно удовлетворяет </a:t>
            </a:r>
            <a:r>
              <a:rPr lang="ru-RU" sz="3200" b="1" dirty="0" smtClean="0"/>
              <a:t>требованиям, предъявляемым </a:t>
            </a:r>
            <a:r>
              <a:rPr lang="ru-RU" sz="3200" b="1" dirty="0"/>
              <a:t>к работнику на конкретном рабочем месте.</a:t>
            </a:r>
          </a:p>
        </p:txBody>
      </p:sp>
    </p:spTree>
    <p:extLst>
      <p:ext uri="{BB962C8B-B14F-4D97-AF65-F5344CB8AC3E}">
        <p14:creationId xmlns:p14="http://schemas.microsoft.com/office/powerpoint/2010/main" val="150946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4234"/>
            <a:ext cx="10515600" cy="5874589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Его </a:t>
            </a:r>
            <a:r>
              <a:rPr lang="ru-RU" sz="3200" b="1" dirty="0"/>
              <a:t>публикации, исследования и </a:t>
            </a:r>
            <a:r>
              <a:rPr lang="ru-RU" sz="3200" b="1" dirty="0" smtClean="0"/>
              <a:t>деятельность </a:t>
            </a:r>
            <a:r>
              <a:rPr lang="ru-RU" sz="3200" b="1" dirty="0"/>
              <a:t>в качестве консультанта способствовали росту </a:t>
            </a:r>
            <a:r>
              <a:rPr lang="ru-RU" sz="3200" b="1" dirty="0" smtClean="0"/>
              <a:t>влияния </a:t>
            </a:r>
            <a:r>
              <a:rPr lang="ru-RU" sz="3200" b="1" dirty="0"/>
              <a:t>организационной психологии, а сам он стал </a:t>
            </a:r>
            <a:r>
              <a:rPr lang="ru-RU" sz="3200" b="1" dirty="0" smtClean="0"/>
              <a:t>мировой знаменитостью</a:t>
            </a:r>
            <a:r>
              <a:rPr lang="ru-RU" sz="3200" b="1" dirty="0"/>
              <a:t>. </a:t>
            </a:r>
            <a:endParaRPr lang="ru-RU" sz="3200" b="1" dirty="0" smtClean="0"/>
          </a:p>
          <a:p>
            <a:r>
              <a:rPr lang="ru-RU" sz="3200" b="1" dirty="0" smtClean="0"/>
              <a:t>Будучи </a:t>
            </a:r>
            <a:r>
              <a:rPr lang="ru-RU" sz="3200" b="1" dirty="0"/>
              <a:t>самым известным </a:t>
            </a:r>
            <a:r>
              <a:rPr lang="ru-RU" sz="3200" b="1" dirty="0" smtClean="0"/>
              <a:t>американским психологом</a:t>
            </a:r>
            <a:r>
              <a:rPr lang="ru-RU" sz="3200" b="1" dirty="0"/>
              <a:t>, </a:t>
            </a:r>
            <a:r>
              <a:rPr lang="ru-RU" sz="3200" b="1" dirty="0" err="1"/>
              <a:t>Мюнстерберг</a:t>
            </a:r>
            <a:r>
              <a:rPr lang="ru-RU" sz="3200" b="1" dirty="0"/>
              <a:t> дружил с королями, </a:t>
            </a:r>
            <a:r>
              <a:rPr lang="ru-RU" sz="3200" b="1" dirty="0" smtClean="0"/>
              <a:t>президентами </a:t>
            </a:r>
            <a:r>
              <a:rPr lang="ru-RU" sz="3200" b="1" dirty="0"/>
              <a:t>и кинозвездами и являлся </a:t>
            </a:r>
            <a:r>
              <a:rPr lang="ru-RU" sz="3200" b="1" dirty="0" smtClean="0"/>
              <a:t>первым психологом, которого обвинили в шпионаже.</a:t>
            </a:r>
            <a:endParaRPr lang="ru-RU" sz="3200" b="1" dirty="0"/>
          </a:p>
          <a:p>
            <a:r>
              <a:rPr lang="ru-RU" sz="3200" b="1" dirty="0" smtClean="0"/>
              <a:t>Работы </a:t>
            </a:r>
            <a:r>
              <a:rPr lang="ru-RU" sz="3200" b="1" dirty="0"/>
              <a:t>Скотта и </a:t>
            </a:r>
            <a:r>
              <a:rPr lang="ru-RU" sz="3200" b="1" dirty="0" err="1"/>
              <a:t>Мюнстерберга</a:t>
            </a:r>
            <a:r>
              <a:rPr lang="ru-RU" sz="3200" b="1" dirty="0"/>
              <a:t> заложили основы </a:t>
            </a:r>
            <a:r>
              <a:rPr lang="ru-RU" sz="3200" b="1" dirty="0" smtClean="0"/>
              <a:t>организационной </a:t>
            </a:r>
            <a:r>
              <a:rPr lang="ru-RU" sz="3200" b="1" dirty="0"/>
              <a:t>психологии, но </a:t>
            </a:r>
            <a:r>
              <a:rPr lang="ru-RU" sz="3200" b="1" dirty="0" smtClean="0"/>
              <a:t>ее возникновение как </a:t>
            </a:r>
            <a:r>
              <a:rPr lang="ru-RU" sz="3200" b="1" dirty="0"/>
              <a:t>важной и практически </a:t>
            </a:r>
            <a:r>
              <a:rPr lang="ru-RU" sz="3200" b="1" dirty="0" smtClean="0"/>
              <a:t>значимой дисциплины </a:t>
            </a:r>
            <a:r>
              <a:rPr lang="ru-RU" sz="3200" b="1" dirty="0"/>
              <a:t>связано с конкретными потребностями </a:t>
            </a:r>
            <a:r>
              <a:rPr lang="ru-RU" sz="3200" b="1" dirty="0" smtClean="0"/>
              <a:t>американской </a:t>
            </a:r>
            <a:r>
              <a:rPr lang="ru-RU" sz="3200" b="1" dirty="0"/>
              <a:t>армии во время Первой мировой войны.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531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196"/>
            <a:ext cx="10515600" cy="6672804"/>
          </a:xfrm>
        </p:spPr>
        <p:txBody>
          <a:bodyPr>
            <a:noAutofit/>
          </a:bodyPr>
          <a:lstStyle/>
          <a:p>
            <a:r>
              <a:rPr lang="ru-RU" b="1" dirty="0" smtClean="0"/>
              <a:t>Столкнувшись </a:t>
            </a:r>
            <a:r>
              <a:rPr lang="ru-RU" b="1" dirty="0"/>
              <a:t>с необходимостью отсеивать и </a:t>
            </a:r>
            <a:r>
              <a:rPr lang="ru-RU" b="1" dirty="0" smtClean="0"/>
              <a:t>классифицировать </a:t>
            </a:r>
            <a:r>
              <a:rPr lang="ru-RU" b="1" dirty="0"/>
              <a:t>миллионы мужчин, призванных на военную службу,</a:t>
            </a:r>
          </a:p>
          <a:p>
            <a:pPr marL="0" indent="0">
              <a:buNone/>
            </a:pPr>
            <a:r>
              <a:rPr lang="ru-RU" b="1" dirty="0" smtClean="0"/>
              <a:t>	армия </a:t>
            </a:r>
            <a:r>
              <a:rPr lang="ru-RU" b="1" dirty="0"/>
              <a:t>доверила психологам разработку теста, с помощью</a:t>
            </a:r>
          </a:p>
          <a:p>
            <a:pPr marL="0" indent="0">
              <a:buNone/>
            </a:pPr>
            <a:r>
              <a:rPr lang="ru-RU" b="1" dirty="0" smtClean="0"/>
              <a:t>	которого </a:t>
            </a:r>
            <a:r>
              <a:rPr lang="ru-RU" b="1" dirty="0"/>
              <a:t>можно было бы выявить людей с низким уровнем</a:t>
            </a:r>
          </a:p>
          <a:p>
            <a:pPr marL="0" indent="0">
              <a:buNone/>
            </a:pPr>
            <a:r>
              <a:rPr lang="ru-RU" b="1" dirty="0" smtClean="0"/>
              <a:t>	интеллекта</a:t>
            </a:r>
            <a:r>
              <a:rPr lang="ru-RU" b="1" dirty="0"/>
              <a:t>, не подлежащих охвату </a:t>
            </a:r>
            <a:r>
              <a:rPr lang="ru-RU" b="1" dirty="0" smtClean="0"/>
              <a:t>обучающими	программами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Результатом </a:t>
            </a:r>
            <a:r>
              <a:rPr lang="ru-RU" b="1" dirty="0"/>
              <a:t>усилий психологов стали Армейский</a:t>
            </a:r>
          </a:p>
          <a:p>
            <a:pPr marL="0" indent="0">
              <a:buNone/>
            </a:pPr>
            <a:r>
              <a:rPr lang="ru-RU" b="1" dirty="0" smtClean="0"/>
              <a:t>	тест </a:t>
            </a:r>
            <a:r>
              <a:rPr lang="ru-RU" b="1" dirty="0"/>
              <a:t>≪Альфа≫, предназначенный для новобранцев, </a:t>
            </a:r>
            <a:r>
              <a:rPr lang="ru-RU" b="1" dirty="0" smtClean="0"/>
              <a:t>умеющих </a:t>
            </a:r>
            <a:r>
              <a:rPr lang="ru-RU" b="1" dirty="0"/>
              <a:t>читать и писать, и Армейский тест ≪Бета≫ для </a:t>
            </a:r>
            <a:r>
              <a:rPr lang="ru-RU" b="1" dirty="0" smtClean="0"/>
              <a:t>неграмотных </a:t>
            </a:r>
            <a:r>
              <a:rPr lang="ru-RU" b="1" dirty="0"/>
              <a:t>рекрутов, в котором использовались головоломки,</a:t>
            </a:r>
          </a:p>
          <a:p>
            <a:pPr marL="0" indent="0">
              <a:buNone/>
            </a:pPr>
            <a:r>
              <a:rPr lang="ru-RU" b="1" dirty="0" smtClean="0"/>
              <a:t>	картинки </a:t>
            </a:r>
            <a:r>
              <a:rPr lang="ru-RU" b="1" dirty="0"/>
              <a:t>и символы. </a:t>
            </a:r>
            <a:endParaRPr lang="ru-RU" b="1" dirty="0" smtClean="0"/>
          </a:p>
          <a:p>
            <a:r>
              <a:rPr lang="ru-RU" b="1" dirty="0" smtClean="0"/>
              <a:t>Армейский </a:t>
            </a:r>
            <a:r>
              <a:rPr lang="ru-RU" b="1" dirty="0"/>
              <a:t>тест ≪Бета≫ </a:t>
            </a:r>
            <a:r>
              <a:rPr lang="ru-RU" b="1" dirty="0" smtClean="0"/>
              <a:t>использовался </a:t>
            </a:r>
            <a:r>
              <a:rPr lang="ru-RU" b="1" dirty="0"/>
              <a:t>также и для тестирования эмигрантов, плохо </a:t>
            </a:r>
            <a:r>
              <a:rPr lang="ru-RU" b="1" dirty="0" smtClean="0"/>
              <a:t>владевших </a:t>
            </a:r>
            <a:r>
              <a:rPr lang="ru-RU" b="1" dirty="0"/>
              <a:t>английским языком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550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5442"/>
            <a:ext cx="10515600" cy="5771521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/>
              <a:t>Были также разработаны тесты для отбора кандидатов</a:t>
            </a:r>
          </a:p>
          <a:p>
            <a:pPr algn="just"/>
            <a:r>
              <a:rPr lang="ru-RU" sz="3200" b="1" dirty="0"/>
              <a:t>на офицерские должности и в летчики, которым </a:t>
            </a:r>
            <a:r>
              <a:rPr lang="ru-RU" sz="3200" b="1" dirty="0" smtClean="0"/>
              <a:t>предстояло </a:t>
            </a:r>
            <a:r>
              <a:rPr lang="ru-RU" sz="3200" b="1" dirty="0"/>
              <a:t>пройти соответствующее обучение, и тесты для </a:t>
            </a:r>
            <a:r>
              <a:rPr lang="ru-RU" sz="3200" b="1" dirty="0" smtClean="0"/>
              <a:t>отбора кандидатов </a:t>
            </a:r>
            <a:r>
              <a:rPr lang="ru-RU" sz="3200" b="1" dirty="0"/>
              <a:t>на обучение другим военным </a:t>
            </a:r>
            <a:r>
              <a:rPr lang="ru-RU" sz="3200" b="1" dirty="0" smtClean="0"/>
              <a:t>специальностям, требовавшим </a:t>
            </a:r>
            <a:r>
              <a:rPr lang="ru-RU" sz="3200" b="1" dirty="0"/>
              <a:t>определенных способностей. </a:t>
            </a:r>
            <a:endParaRPr lang="ru-RU" sz="3200" b="1" dirty="0" smtClean="0"/>
          </a:p>
          <a:p>
            <a:pPr algn="just"/>
            <a:r>
              <a:rPr lang="ru-RU" sz="3200" b="1" dirty="0" smtClean="0"/>
              <a:t>Для выявления и </a:t>
            </a:r>
            <a:r>
              <a:rPr lang="ru-RU" sz="3200" b="1" dirty="0"/>
              <a:t>отсеивания лиц с невротической симптоматикой был </a:t>
            </a:r>
            <a:r>
              <a:rPr lang="ru-RU" sz="3200" b="1" dirty="0" smtClean="0"/>
              <a:t>разработан </a:t>
            </a:r>
            <a:r>
              <a:rPr lang="ru-RU" sz="3200" b="1" dirty="0"/>
              <a:t>личностный опросник — ≪Бланк данных о </a:t>
            </a:r>
            <a:r>
              <a:rPr lang="ru-RU" sz="3200" b="1" dirty="0" smtClean="0"/>
              <a:t>личности</a:t>
            </a:r>
            <a:r>
              <a:rPr lang="ru-RU" sz="3200" b="1" dirty="0"/>
              <a:t>≫ (</a:t>
            </a:r>
            <a:r>
              <a:rPr lang="ru-RU" sz="3200" b="1" i="1" dirty="0" err="1"/>
              <a:t>The</a:t>
            </a:r>
            <a:r>
              <a:rPr lang="ru-RU" sz="3200" b="1" i="1" dirty="0"/>
              <a:t> </a:t>
            </a:r>
            <a:r>
              <a:rPr lang="ru-RU" sz="3200" b="1" i="1" dirty="0" err="1"/>
              <a:t>Personal</a:t>
            </a:r>
            <a:r>
              <a:rPr lang="ru-RU" sz="3200" b="1" i="1" dirty="0"/>
              <a:t> </a:t>
            </a:r>
            <a:r>
              <a:rPr lang="ru-RU" sz="3200" b="1" i="1" dirty="0" err="1"/>
              <a:t>Data</a:t>
            </a:r>
            <a:r>
              <a:rPr lang="ru-RU" sz="3200" b="1" i="1" dirty="0"/>
              <a:t> </a:t>
            </a:r>
            <a:r>
              <a:rPr lang="ru-RU" sz="3200" b="1" i="1" dirty="0" err="1"/>
              <a:t>Sheet</a:t>
            </a:r>
            <a:r>
              <a:rPr lang="ru-RU" sz="3200" b="1" dirty="0"/>
              <a:t>), предназначенный для </a:t>
            </a:r>
            <a:r>
              <a:rPr lang="ru-RU" sz="3200" b="1" dirty="0" smtClean="0"/>
              <a:t>одновременного </a:t>
            </a:r>
            <a:r>
              <a:rPr lang="ru-RU" sz="3200" b="1" dirty="0"/>
              <a:t>тестирования больших групп людей.</a:t>
            </a:r>
          </a:p>
        </p:txBody>
      </p:sp>
    </p:spTree>
    <p:extLst>
      <p:ext uri="{BB962C8B-B14F-4D97-AF65-F5344CB8AC3E}">
        <p14:creationId xmlns:p14="http://schemas.microsoft.com/office/powerpoint/2010/main" val="117390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551"/>
            <a:ext cx="10515600" cy="5866412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После </a:t>
            </a:r>
            <a:r>
              <a:rPr lang="ru-RU" b="1" dirty="0"/>
              <a:t>войны бизнесу, концернам, производившим </a:t>
            </a:r>
            <a:r>
              <a:rPr lang="ru-RU" b="1" dirty="0" smtClean="0"/>
              <a:t>различную </a:t>
            </a:r>
            <a:r>
              <a:rPr lang="ru-RU" b="1" dirty="0"/>
              <a:t>продукцию, учебным заведениям и другим </a:t>
            </a:r>
            <a:r>
              <a:rPr lang="ru-RU" b="1" dirty="0" smtClean="0"/>
              <a:t>организациям</a:t>
            </a:r>
            <a:r>
              <a:rPr lang="ru-RU" b="1" dirty="0"/>
              <a:t>, </a:t>
            </a:r>
            <a:r>
              <a:rPr lang="ru-RU" b="1" dirty="0" smtClean="0"/>
              <a:t>потребовались </a:t>
            </a:r>
            <a:r>
              <a:rPr lang="ru-RU" b="1" dirty="0"/>
              <a:t>новые и </a:t>
            </a:r>
            <a:r>
              <a:rPr lang="ru-RU" b="1" dirty="0" smtClean="0"/>
              <a:t>более тщательно </a:t>
            </a:r>
            <a:r>
              <a:rPr lang="ru-RU" b="1" dirty="0"/>
              <a:t>разработанные отборочные процедуры. </a:t>
            </a:r>
            <a:endParaRPr lang="ru-RU" b="1" dirty="0" smtClean="0"/>
          </a:p>
          <a:p>
            <a:r>
              <a:rPr lang="ru-RU" b="1" dirty="0" smtClean="0"/>
              <a:t>Тесты, разработанные </a:t>
            </a:r>
            <a:r>
              <a:rPr lang="ru-RU" b="1" dirty="0"/>
              <a:t>для армии, были адаптированы для </a:t>
            </a:r>
            <a:r>
              <a:rPr lang="ru-RU" b="1" dirty="0" smtClean="0"/>
              <a:t>гражданских </a:t>
            </a:r>
            <a:r>
              <a:rPr lang="ru-RU" b="1" dirty="0"/>
              <a:t>нужд; одновременно с этим были созданы и </a:t>
            </a:r>
            <a:r>
              <a:rPr lang="ru-RU" b="1" dirty="0" smtClean="0"/>
              <a:t>новые тесты</a:t>
            </a:r>
            <a:r>
              <a:rPr lang="ru-RU" b="1" dirty="0"/>
              <a:t>, предназначавшиеся для различных ситуаций</a:t>
            </a:r>
            <a:r>
              <a:rPr lang="ru-RU" b="1" dirty="0" smtClean="0"/>
              <a:t>.</a:t>
            </a:r>
          </a:p>
          <a:p>
            <a:r>
              <a:rPr lang="ru-RU" b="1" dirty="0"/>
              <a:t>В США встретили психологическое тестирование с энтузиазмом,</a:t>
            </a:r>
          </a:p>
          <a:p>
            <a:r>
              <a:rPr lang="ru-RU" b="1" dirty="0"/>
              <a:t>и вскоре тестирование с помощью батареи тестов стало</a:t>
            </a:r>
          </a:p>
          <a:p>
            <a:r>
              <a:rPr lang="ru-RU" b="1" dirty="0"/>
              <a:t>обычным делом для миллионов школьников и претендентов на работу. </a:t>
            </a:r>
          </a:p>
          <a:p>
            <a:r>
              <a:rPr lang="ru-RU" b="1" dirty="0"/>
              <a:t>Таким образом, первые шаги организационной психологии связаны с отбором </a:t>
            </a:r>
            <a:r>
              <a:rPr lang="ru-RU" b="1" dirty="0" smtClean="0"/>
              <a:t>персонала.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927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643" y="127322"/>
            <a:ext cx="11690430" cy="6539695"/>
          </a:xfrm>
        </p:spPr>
        <p:txBody>
          <a:bodyPr>
            <a:normAutofit/>
          </a:bodyPr>
          <a:lstStyle/>
          <a:p>
            <a:r>
              <a:rPr lang="ru-RU" dirty="0" err="1"/>
              <a:t>Хоторнские</a:t>
            </a:r>
            <a:r>
              <a:rPr lang="ru-RU" dirty="0"/>
              <a:t> исследования начались с изучения влияния</a:t>
            </a:r>
          </a:p>
          <a:p>
            <a:r>
              <a:rPr lang="ru-RU" b="1" dirty="0"/>
              <a:t>физических характеристик рабочего помещения на </a:t>
            </a:r>
            <a:r>
              <a:rPr lang="ru-RU" b="1" dirty="0" smtClean="0"/>
              <a:t>производительность </a:t>
            </a:r>
            <a:r>
              <a:rPr lang="ru-RU" b="1" dirty="0"/>
              <a:t>труда. </a:t>
            </a:r>
            <a:endParaRPr lang="ru-RU" b="1" dirty="0" smtClean="0"/>
          </a:p>
          <a:p>
            <a:r>
              <a:rPr lang="ru-RU" b="1" dirty="0" smtClean="0"/>
              <a:t>Исследователи </a:t>
            </a:r>
            <a:r>
              <a:rPr lang="ru-RU" b="1" dirty="0"/>
              <a:t>задались целью </a:t>
            </a:r>
            <a:r>
              <a:rPr lang="ru-RU" b="1" dirty="0" smtClean="0"/>
              <a:t>ответить </a:t>
            </a:r>
            <a:r>
              <a:rPr lang="ru-RU" b="1" dirty="0"/>
              <a:t>на такие, например, вопросы: как отразится на </a:t>
            </a:r>
            <a:r>
              <a:rPr lang="ru-RU" b="1" dirty="0" smtClean="0"/>
              <a:t>производительности </a:t>
            </a:r>
            <a:r>
              <a:rPr lang="ru-RU" b="1" dirty="0"/>
              <a:t>труда увеличение освещенности </a:t>
            </a:r>
            <a:r>
              <a:rPr lang="ru-RU" b="1" dirty="0" smtClean="0"/>
              <a:t>рабочего помещения</a:t>
            </a:r>
            <a:r>
              <a:rPr lang="ru-RU" b="1" dirty="0"/>
              <a:t>;  </a:t>
            </a:r>
            <a:r>
              <a:rPr lang="ru-RU" b="1" dirty="0" smtClean="0"/>
              <a:t>влияют </a:t>
            </a:r>
            <a:r>
              <a:rPr lang="ru-RU" b="1" dirty="0"/>
              <a:t>ли на производительность труда </a:t>
            </a:r>
            <a:r>
              <a:rPr lang="ru-RU" b="1" dirty="0" smtClean="0"/>
              <a:t>температура </a:t>
            </a:r>
            <a:r>
              <a:rPr lang="ru-RU" b="1" dirty="0"/>
              <a:t>и влажность воздуха в рабочем помещении; </a:t>
            </a:r>
            <a:endParaRPr lang="ru-RU" b="1" dirty="0" smtClean="0"/>
          </a:p>
          <a:p>
            <a:r>
              <a:rPr lang="ru-RU" b="1" dirty="0" smtClean="0"/>
              <a:t>Как отразится </a:t>
            </a:r>
            <a:r>
              <a:rPr lang="ru-RU" b="1" dirty="0"/>
              <a:t>на производительности труда разрешение </a:t>
            </a:r>
            <a:r>
              <a:rPr lang="ru-RU" b="1" dirty="0" smtClean="0"/>
              <a:t>менеджера </a:t>
            </a:r>
            <a:r>
              <a:rPr lang="ru-RU" b="1" dirty="0"/>
              <a:t>устраивать небольшие перерывы.</a:t>
            </a:r>
          </a:p>
          <a:p>
            <a:r>
              <a:rPr lang="ru-RU" b="1" dirty="0"/>
              <a:t>Результаты </a:t>
            </a:r>
            <a:r>
              <a:rPr lang="ru-RU" b="1" dirty="0" err="1"/>
              <a:t>Хоторнских</a:t>
            </a:r>
            <a:r>
              <a:rPr lang="ru-RU" b="1" dirty="0"/>
              <a:t> </a:t>
            </a:r>
            <a:r>
              <a:rPr lang="ru-RU" b="1" dirty="0" smtClean="0"/>
              <a:t>исследований удивили как психологов</a:t>
            </a:r>
            <a:r>
              <a:rPr lang="ru-RU" b="1" dirty="0"/>
              <a:t>, так и заводских менеджеров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Оказалось, </a:t>
            </a:r>
            <a:r>
              <a:rPr lang="ru-RU" b="1" dirty="0" smtClean="0"/>
              <a:t>что социальные </a:t>
            </a:r>
            <a:r>
              <a:rPr lang="ru-RU" b="1" dirty="0"/>
              <a:t>и психологические факторы </a:t>
            </a:r>
            <a:r>
              <a:rPr lang="ru-RU" b="1" dirty="0" smtClean="0"/>
              <a:t>потенциально способны </a:t>
            </a:r>
            <a:r>
              <a:rPr lang="ru-RU" b="1" dirty="0"/>
              <a:t>оказать значительно большее влияние на </a:t>
            </a:r>
            <a:r>
              <a:rPr lang="ru-RU" b="1" dirty="0" smtClean="0"/>
              <a:t>производительность </a:t>
            </a:r>
            <a:r>
              <a:rPr lang="ru-RU" b="1" dirty="0"/>
              <a:t>труда, чем физические факторы.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89967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692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Лекция 2. История организационной психологии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41</cp:revision>
  <dcterms:created xsi:type="dcterms:W3CDTF">2019-09-10T11:49:25Z</dcterms:created>
  <dcterms:modified xsi:type="dcterms:W3CDTF">2019-09-14T19:36:58Z</dcterms:modified>
</cp:coreProperties>
</file>